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498" r:id="rId3"/>
    <p:sldId id="523" r:id="rId4"/>
    <p:sldId id="525" r:id="rId5"/>
    <p:sldId id="526" r:id="rId6"/>
    <p:sldId id="524" r:id="rId7"/>
    <p:sldId id="527" r:id="rId8"/>
    <p:sldId id="528" r:id="rId9"/>
    <p:sldId id="529" r:id="rId10"/>
    <p:sldId id="530" r:id="rId11"/>
    <p:sldId id="531" r:id="rId12"/>
    <p:sldId id="522" r:id="rId1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ogova Larisa" initials="E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F1D9"/>
    <a:srgbClr val="FECCCC"/>
    <a:srgbClr val="E7E9EE"/>
    <a:srgbClr val="FF9933"/>
    <a:srgbClr val="DAE3F3"/>
    <a:srgbClr val="FC4310"/>
    <a:srgbClr val="FF6600"/>
    <a:srgbClr val="B4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95906" autoAdjust="0"/>
  </p:normalViewPr>
  <p:slideViewPr>
    <p:cSldViewPr snapToGrid="0" showGuides="1">
      <p:cViewPr>
        <p:scale>
          <a:sx n="119" d="100"/>
          <a:sy n="119" d="100"/>
        </p:scale>
        <p:origin x="-37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BD9C2-1FC9-4E3E-81F8-0AF7DF2FCDE9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50D44-6230-470B-B4F8-7E583E1B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50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E2B283-92EC-4773-BD8A-64F9A3AF6F9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3695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№ 4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31C4E1-9D00-47C2-9C43-D1E95C66772A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892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143715"/>
            <a:ext cx="636518" cy="1193472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77149" y="552357"/>
            <a:ext cx="215315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dirty="0">
                <a:solidFill>
                  <a:schemeClr val="tx2"/>
                </a:solidFill>
              </a:rPr>
              <a:t>МИНИСТЕРСТВО </a:t>
            </a:r>
          </a:p>
          <a:p>
            <a:pPr>
              <a:lnSpc>
                <a:spcPts val="1800"/>
              </a:lnSpc>
            </a:pPr>
            <a:r>
              <a:rPr lang="ru-RU" dirty="0">
                <a:solidFill>
                  <a:schemeClr val="tx2"/>
                </a:solidFill>
              </a:rPr>
              <a:t>ЗДРАВООХРАНЕНИЯ</a:t>
            </a:r>
          </a:p>
          <a:p>
            <a:pPr>
              <a:lnSpc>
                <a:spcPts val="1800"/>
              </a:lnSpc>
            </a:pPr>
            <a:r>
              <a:rPr lang="ru-RU" dirty="0">
                <a:solidFill>
                  <a:schemeClr val="tx2"/>
                </a:solidFill>
              </a:rPr>
              <a:t>ПЕРМСКОГО КРАЯ</a:t>
            </a:r>
          </a:p>
        </p:txBody>
      </p:sp>
    </p:spTree>
    <p:extLst>
      <p:ext uri="{BB962C8B-B14F-4D97-AF65-F5344CB8AC3E}">
        <p14:creationId xmlns:p14="http://schemas.microsoft.com/office/powerpoint/2010/main" val="379939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00BAA3-587F-4368-9998-DAC4742265C7}" type="datetime1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28.02.2024</a:t>
            </a:fld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610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001942-CF82-4C4C-AB2D-0307BCEB23EF}" type="datetime1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28.02.2024</a:t>
            </a:fld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325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796000" y="6462000"/>
            <a:ext cx="396000" cy="396000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>
              <a:defRPr lang="ru-RU" smtClean="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2FA25B-D888-4478-B756-8A551954E657}" type="slidenum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827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796000" y="6462000"/>
            <a:ext cx="396000" cy="396000"/>
          </a:xfrm>
          <a:noFill/>
          <a:ln>
            <a:noFill/>
          </a:ln>
        </p:spPr>
        <p:txBody>
          <a:bodyPr vert="horz" lIns="91440" tIns="45720" rIns="91440" bIns="45720" rtlCol="0" anchor="ctr"/>
          <a:lstStyle>
            <a:lvl1pPr>
              <a:defRPr lang="ru-RU" smtClean="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2FA25B-D888-4478-B756-8A551954E657}" type="slidenum">
              <a: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477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796000" y="6462000"/>
            <a:ext cx="396000" cy="396000"/>
          </a:xfrm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2FA25B-D888-4478-B756-8A551954E657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75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22A35">
                  <a:tint val="75000"/>
                </a:srgb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A32A9E-E2A0-40C4-A6AD-1A0C7A616A2C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4286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334286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862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2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lIns="252000" anchor="ctr"/>
          <a:lstStyle>
            <a:lvl1pPr marL="0" indent="0">
              <a:defRPr sz="2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 userDrawn="1"/>
        </p:nvSpPr>
        <p:spPr>
          <a:xfrm>
            <a:off x="0" y="6426000"/>
            <a:ext cx="12192000" cy="432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ru-RU" sz="32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Номер слайда 5"/>
          <p:cNvSpPr txBox="1">
            <a:spLocks/>
          </p:cNvSpPr>
          <p:nvPr userDrawn="1"/>
        </p:nvSpPr>
        <p:spPr>
          <a:xfrm>
            <a:off x="11650226" y="6419359"/>
            <a:ext cx="541774" cy="43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CC9530D-2DD1-4BC9-A956-95CDF0D07E2C}" type="slidenum">
              <a:rPr lang="ru-RU" smtClean="0">
                <a:solidFill>
                  <a:schemeClr val="tx2"/>
                </a:solidFill>
                <a:latin typeface="+mn-lt"/>
              </a:rPr>
              <a:pPr>
                <a:defRPr/>
              </a:pPr>
              <a:t>‹#›</a:t>
            </a:fld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ОГВ">
            <a:extLst>
              <a:ext uri="{FF2B5EF4-FFF2-40B4-BE49-F238E27FC236}">
                <a16:creationId xmlns="" xmlns:a16="http://schemas.microsoft.com/office/drawing/2014/main" id="{AD1D463F-DBEB-45E4-97C4-FFE547832AF4}"/>
              </a:ext>
            </a:extLst>
          </p:cNvPr>
          <p:cNvSpPr txBox="1">
            <a:spLocks/>
          </p:cNvSpPr>
          <p:nvPr userDrawn="1"/>
        </p:nvSpPr>
        <p:spPr>
          <a:xfrm>
            <a:off x="302765" y="6488010"/>
            <a:ext cx="2520950" cy="338137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defRPr sz="8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dirty="0">
                <a:solidFill>
                  <a:schemeClr val="tx2"/>
                </a:solidFill>
                <a:latin typeface="+mn-lt"/>
              </a:rPr>
              <a:t>МИНИСТЕРСТВО ЗДРАВООХРАНЕНИЯ</a:t>
            </a:r>
          </a:p>
          <a:p>
            <a:pPr>
              <a:defRPr/>
            </a:pPr>
            <a:r>
              <a:rPr lang="ru-RU" dirty="0">
                <a:solidFill>
                  <a:schemeClr val="tx2"/>
                </a:solidFill>
                <a:latin typeface="+mn-lt"/>
              </a:rPr>
              <a:t>ПЕРМСКОГО КРАЯ</a:t>
            </a:r>
          </a:p>
        </p:txBody>
      </p:sp>
      <p:sp>
        <p:nvSpPr>
          <p:cNvPr id="13" name="Название презентации" descr="название презентации">
            <a:extLst>
              <a:ext uri="{FF2B5EF4-FFF2-40B4-BE49-F238E27FC236}">
                <a16:creationId xmlns="" xmlns:a16="http://schemas.microsoft.com/office/drawing/2014/main" id="{15544E8E-278C-4479-90A6-7CCF23A8820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350" y="6438293"/>
            <a:ext cx="5675300" cy="404788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  <a:latin typeface="+mn-lt"/>
              </a:defRPr>
            </a:lvl1pPr>
            <a:lvl2pPr>
              <a:defRPr sz="1000">
                <a:solidFill>
                  <a:srgbClr val="FFFFFF"/>
                </a:solidFill>
                <a:latin typeface="PermianSerifTypeface" panose="02000000000000000000" pitchFamily="50" charset="0"/>
              </a:defRPr>
            </a:lvl2pPr>
            <a:lvl3pPr>
              <a:defRPr sz="1000">
                <a:solidFill>
                  <a:srgbClr val="FFFFFF"/>
                </a:solidFill>
                <a:latin typeface="PermianSerifTypeface" panose="02000000000000000000" pitchFamily="50" charset="0"/>
              </a:defRPr>
            </a:lvl3pPr>
            <a:lvl4pPr>
              <a:defRPr sz="1000">
                <a:solidFill>
                  <a:srgbClr val="FFFFFF"/>
                </a:solidFill>
                <a:latin typeface="PermianSerifTypeface" panose="02000000000000000000" pitchFamily="50" charset="0"/>
              </a:defRPr>
            </a:lvl4pPr>
            <a:lvl5pPr>
              <a:defRPr sz="1000">
                <a:solidFill>
                  <a:srgbClr val="FFFFFF"/>
                </a:solidFill>
                <a:latin typeface="PermianSerifTypeface" panose="02000000000000000000" pitchFamily="50" charset="0"/>
              </a:defRPr>
            </a:lvl5pPr>
          </a:lstStyle>
          <a:p>
            <a:pPr lvl="0"/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834" y="6467060"/>
            <a:ext cx="188986" cy="34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93395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942" y="1"/>
            <a:ext cx="11661058" cy="798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61839" y="6492875"/>
            <a:ext cx="430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accent3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7" y="80568"/>
            <a:ext cx="308370" cy="57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3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  <p:sldLayoutId id="2147483668" r:id="rId7"/>
    <p:sldLayoutId id="2147483728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5454979" y="6282885"/>
            <a:ext cx="1282041" cy="427864"/>
          </a:xfrm>
          <a:prstGeom prst="rect">
            <a:avLst/>
          </a:prstGeom>
        </p:spPr>
        <p:txBody>
          <a:bodyPr/>
          <a:lstStyle>
            <a:lvl1pPr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/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2024 год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318704" y="3429000"/>
            <a:ext cx="11873296" cy="2387600"/>
          </a:xfrm>
        </p:spPr>
        <p:txBody>
          <a:bodyPr anchor="ctr">
            <a:noAutofit/>
          </a:bodyPr>
          <a:lstStyle/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ru-RU" sz="3200" dirty="0">
                <a:solidFill>
                  <a:schemeClr val="accent3"/>
                </a:solidFill>
                <a:ea typeface="+mn-ea"/>
                <a:cs typeface="+mn-cs"/>
              </a:rPr>
              <a:t>О тактике врача-терапевта при выявлении ожирения в рамках диспансеризации взрослого населения.</a:t>
            </a:r>
            <a:r>
              <a:rPr lang="ru-RU" sz="1400" dirty="0">
                <a:solidFill>
                  <a:schemeClr val="accent3"/>
                </a:solidFill>
                <a:ea typeface="+mn-ea"/>
                <a:cs typeface="+mn-cs"/>
              </a:rPr>
              <a:t/>
            </a:r>
            <a:br>
              <a:rPr lang="ru-RU" sz="1400" dirty="0">
                <a:solidFill>
                  <a:schemeClr val="accent3"/>
                </a:solidFill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accent3"/>
                </a:solidFill>
                <a:ea typeface="+mn-ea"/>
                <a:cs typeface="+mn-cs"/>
              </a:rPr>
              <a:t/>
            </a:r>
            <a:br>
              <a:rPr lang="ru-RU" sz="1400" dirty="0" smtClean="0">
                <a:solidFill>
                  <a:schemeClr val="accent3"/>
                </a:solidFill>
                <a:ea typeface="+mn-ea"/>
                <a:cs typeface="+mn-cs"/>
              </a:rPr>
            </a:br>
            <a:r>
              <a:rPr lang="ru-RU" sz="1400" dirty="0">
                <a:solidFill>
                  <a:schemeClr val="accent4">
                    <a:lumMod val="50000"/>
                  </a:schemeClr>
                </a:solidFill>
                <a:ea typeface="+mn-ea"/>
                <a:cs typeface="+mn-cs"/>
              </a:rPr>
              <a:t/>
            </a:r>
            <a:br>
              <a:rPr lang="ru-RU" sz="1400" dirty="0">
                <a:solidFill>
                  <a:schemeClr val="accent4">
                    <a:lumMod val="50000"/>
                  </a:schemeClr>
                </a:solidFill>
                <a:ea typeface="+mn-ea"/>
                <a:cs typeface="+mn-cs"/>
              </a:rPr>
            </a:b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ea typeface="+mn-ea"/>
                <a:cs typeface="+mn-cs"/>
              </a:rPr>
              <a:t>Докладчик</a:t>
            </a:r>
            <a:r>
              <a:rPr lang="ru-RU" sz="1800" b="1" dirty="0">
                <a:solidFill>
                  <a:schemeClr val="accent4">
                    <a:lumMod val="50000"/>
                  </a:schemeClr>
                </a:solidFill>
                <a:ea typeface="+mn-ea"/>
                <a:cs typeface="+mn-cs"/>
              </a:rPr>
              <a:t>: 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  <a:ea typeface="+mn-ea"/>
                <a:cs typeface="+mn-cs"/>
              </a:rPr>
              <a:t/>
            </a:r>
            <a:br>
              <a:rPr lang="ru-RU" sz="1800" dirty="0">
                <a:solidFill>
                  <a:schemeClr val="accent4">
                    <a:lumMod val="50000"/>
                  </a:schemeClr>
                </a:solidFill>
                <a:ea typeface="+mn-ea"/>
                <a:cs typeface="+mn-cs"/>
              </a:rPr>
            </a:br>
            <a:r>
              <a:rPr lang="ru-RU" sz="1800" dirty="0">
                <a:solidFill>
                  <a:schemeClr val="accent4">
                    <a:lumMod val="50000"/>
                  </a:schemeClr>
                </a:solidFill>
                <a:ea typeface="+mn-ea"/>
                <a:cs typeface="+mn-cs"/>
              </a:rPr>
              <a:t>Медина Татьяна Геннадьевна, главный внештатный специалист по эндокринологии министерства здравоохранения Пермского края</a:t>
            </a:r>
            <a:endParaRPr lang="ru-RU" sz="1800" dirty="0">
              <a:solidFill>
                <a:schemeClr val="accent4">
                  <a:lumMod val="50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245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406" y="376990"/>
            <a:ext cx="11661058" cy="798488"/>
          </a:xfrm>
        </p:spPr>
        <p:txBody>
          <a:bodyPr>
            <a:normAutofit/>
          </a:bodyPr>
          <a:lstStyle/>
          <a:p>
            <a:r>
              <a:rPr lang="ru-RU" dirty="0"/>
              <a:t>Как правильно измерить </a:t>
            </a:r>
            <a:r>
              <a:rPr lang="ru-RU" dirty="0" smtClean="0"/>
              <a:t>окружность </a:t>
            </a:r>
            <a:r>
              <a:rPr lang="ru-RU" dirty="0"/>
              <a:t>талии?</a:t>
            </a:r>
            <a:br>
              <a:rPr lang="ru-RU" dirty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pic>
        <p:nvPicPr>
          <p:cNvPr id="4" name="Picture 4" descr="12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053054" y="1303420"/>
            <a:ext cx="6032500" cy="4530725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970916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8969" y="1136394"/>
            <a:ext cx="1138187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chemeClr val="accent3"/>
                </a:solidFill>
              </a:rPr>
              <a:t>Диспансерному наблюдению подлежат лица с абдоминальным ожирением, окружность талии которых</a:t>
            </a:r>
            <a:r>
              <a:rPr lang="ru-RU" sz="3600" dirty="0" smtClean="0">
                <a:solidFill>
                  <a:schemeClr val="accent3"/>
                </a:solidFill>
              </a:rPr>
              <a:t>:</a:t>
            </a:r>
          </a:p>
          <a:p>
            <a:endParaRPr lang="ru-RU" sz="3600" dirty="0"/>
          </a:p>
          <a:p>
            <a:r>
              <a:rPr lang="ru-RU" sz="3600" dirty="0"/>
              <a:t>           &gt; 94 см - у мужчин </a:t>
            </a:r>
          </a:p>
          <a:p>
            <a:r>
              <a:rPr lang="ru-RU" sz="3600" dirty="0"/>
              <a:t>           &gt; 80 см - у женщин </a:t>
            </a:r>
          </a:p>
        </p:txBody>
      </p:sp>
    </p:spTree>
    <p:extLst>
      <p:ext uri="{BB962C8B-B14F-4D97-AF65-F5344CB8AC3E}">
        <p14:creationId xmlns:p14="http://schemas.microsoft.com/office/powerpoint/2010/main" val="2390805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62374" y="2815390"/>
            <a:ext cx="7361774" cy="79848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Благодарю за внимание!</a:t>
            </a:r>
            <a:endParaRPr lang="ru-RU" sz="4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6762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406" y="224591"/>
            <a:ext cx="11661058" cy="798488"/>
          </a:xfrm>
        </p:spPr>
        <p:txBody>
          <a:bodyPr>
            <a:normAutofit/>
          </a:bodyPr>
          <a:lstStyle/>
          <a:p>
            <a:r>
              <a:rPr lang="ru-RU" sz="3200" dirty="0"/>
              <a:t>Типы ожирения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CECFB-E56F-4D31-A279-8EF7A0E61283}" type="slidenum">
              <a:rPr lang="ru-RU" smtClean="0">
                <a:solidFill>
                  <a:srgbClr val="004A91"/>
                </a:solidFill>
              </a:rPr>
              <a:pPr>
                <a:defRPr/>
              </a:pPr>
              <a:t>2</a:t>
            </a:fld>
            <a:endParaRPr lang="ru-RU">
              <a:solidFill>
                <a:srgbClr val="004A91"/>
              </a:solidFill>
            </a:endParaRPr>
          </a:p>
        </p:txBody>
      </p:sp>
      <p:pic>
        <p:nvPicPr>
          <p:cNvPr id="9" name="Picture 2" descr="https://institut-immunologii.ru/ozhir/images/tipy_ozhireni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081220"/>
            <a:ext cx="8352928" cy="446449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228184" y="5573565"/>
            <a:ext cx="3384376" cy="911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0000FF"/>
              </a:buClr>
              <a:buSzPct val="60000"/>
              <a:buFont typeface="Wingdings" pitchFamily="2" charset="2"/>
              <a:buNone/>
            </a:pP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Бедренный</a:t>
            </a:r>
          </a:p>
          <a:p>
            <a:pPr marL="342900" indent="-342900" algn="ctr">
              <a:spcBef>
                <a:spcPct val="20000"/>
              </a:spcBef>
              <a:buClr>
                <a:srgbClr val="0000FF"/>
              </a:buClr>
              <a:buSzPct val="60000"/>
              <a:buFont typeface="Wingdings" pitchFamily="2" charset="2"/>
              <a:buNone/>
            </a:pP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ru-RU" sz="16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гиноидный</a:t>
            </a: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тип ожирения</a:t>
            </a: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1760" y="5545716"/>
            <a:ext cx="2520280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0000FF"/>
              </a:buClr>
              <a:buSzPct val="60000"/>
              <a:buFont typeface="Wingdings" pitchFamily="2" charset="2"/>
              <a:buNone/>
            </a:pP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Абдоминальный</a:t>
            </a:r>
          </a:p>
          <a:p>
            <a:pPr marL="342900" indent="-342900" algn="ctr">
              <a:spcBef>
                <a:spcPct val="20000"/>
              </a:spcBef>
              <a:buClr>
                <a:srgbClr val="0000FF"/>
              </a:buClr>
              <a:buSzPct val="60000"/>
              <a:buFont typeface="Wingdings" pitchFamily="2" charset="2"/>
              <a:buNone/>
            </a:pP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ru-RU" sz="16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андроидный</a:t>
            </a: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тип ожирения</a:t>
            </a:r>
            <a:endParaRPr lang="ru-RU" sz="1600" b="1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098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174" y="314726"/>
            <a:ext cx="11661058" cy="798488"/>
          </a:xfrm>
        </p:spPr>
        <p:txBody>
          <a:bodyPr/>
          <a:lstStyle/>
          <a:p>
            <a:r>
              <a:rPr lang="ru-RU" dirty="0"/>
              <a:t>КРИТЕРИИ ВИСЦЕРАЛЬНОГО (АБДОМИНАЛЬНОГО) ОЖИРЕНИЯ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82843" y="1114070"/>
            <a:ext cx="846221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1"/>
                </a:solidFill>
              </a:rPr>
              <a:t>ОКРУЖНОСТЬ ТАЛИИ (см) </a:t>
            </a:r>
          </a:p>
          <a:p>
            <a:r>
              <a:rPr lang="ru-RU" sz="3200" dirty="0"/>
              <a:t>&gt; 94 см  (мужчины)</a:t>
            </a:r>
          </a:p>
          <a:p>
            <a:r>
              <a:rPr lang="ru-RU" sz="3200" dirty="0"/>
              <a:t>&gt; 80 см  (женщины)</a:t>
            </a:r>
          </a:p>
          <a:p>
            <a:endParaRPr lang="ru-RU" sz="3200" dirty="0" smtClean="0"/>
          </a:p>
          <a:p>
            <a:r>
              <a:rPr lang="ru-RU" sz="3200" dirty="0" smtClean="0">
                <a:solidFill>
                  <a:schemeClr val="accent1"/>
                </a:solidFill>
              </a:rPr>
              <a:t>СООТНОШЕНИЕ </a:t>
            </a:r>
            <a:r>
              <a:rPr lang="ru-RU" sz="3200" dirty="0">
                <a:solidFill>
                  <a:schemeClr val="accent1"/>
                </a:solidFill>
              </a:rPr>
              <a:t>ОТ/ОБ</a:t>
            </a:r>
          </a:p>
          <a:p>
            <a:r>
              <a:rPr lang="ru-RU" sz="3200" dirty="0"/>
              <a:t>&gt;1 (мужчины)</a:t>
            </a:r>
          </a:p>
          <a:p>
            <a:r>
              <a:rPr lang="ru-RU" sz="3200" dirty="0"/>
              <a:t>&gt; 0,88 (женщины</a:t>
            </a:r>
            <a:r>
              <a:rPr lang="ru-RU" sz="3200" dirty="0" smtClean="0"/>
              <a:t>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22423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502" y="336885"/>
            <a:ext cx="9995772" cy="582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24362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9939" y="332655"/>
            <a:ext cx="8850975" cy="5899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93088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96" y="279226"/>
            <a:ext cx="11661058" cy="798488"/>
          </a:xfrm>
        </p:spPr>
        <p:txBody>
          <a:bodyPr/>
          <a:lstStyle/>
          <a:p>
            <a:r>
              <a:rPr lang="ru-RU" dirty="0"/>
              <a:t>ОПРЕДЕЛЕНИЕ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1187450" y="544314"/>
            <a:ext cx="5683250" cy="533400"/>
          </a:xfrm>
          <a:prstGeom prst="rect">
            <a:avLst/>
          </a:prstGeom>
          <a:noFill/>
          <a:ln/>
        </p:spPr>
        <p:txBody>
          <a:bodyPr vert="horz" lIns="91408" tIns="45704" rIns="91408" bIns="45704" rtlCol="0" anchor="t" anchorCtr="0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60422" y="848581"/>
            <a:ext cx="11726778" cy="1061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08" tIns="45704" rIns="91408" bIns="45704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prstClr val="black"/>
                </a:solidFill>
              </a:rPr>
              <a:t>Метаболический синдром </a:t>
            </a:r>
            <a:r>
              <a:rPr lang="ru-RU" dirty="0">
                <a:solidFill>
                  <a:srgbClr val="C00000"/>
                </a:solidFill>
              </a:rPr>
              <a:t>характеризуется </a:t>
            </a:r>
            <a:r>
              <a:rPr lang="ru-RU" b="1" dirty="0">
                <a:solidFill>
                  <a:srgbClr val="C00000"/>
                </a:solidFill>
              </a:rPr>
              <a:t>увеличением массы висцерального жира</a:t>
            </a:r>
            <a:r>
              <a:rPr lang="ru-RU" dirty="0">
                <a:solidFill>
                  <a:prstClr val="black"/>
                </a:solidFill>
              </a:rPr>
              <a:t>, снижением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чувствительности периферических тканей к инсулину</a:t>
            </a:r>
            <a:r>
              <a:rPr lang="ru-RU" dirty="0">
                <a:solidFill>
                  <a:prstClr val="black"/>
                </a:solidFill>
              </a:rPr>
              <a:t> и </a:t>
            </a:r>
            <a:r>
              <a:rPr lang="ru-RU" dirty="0" err="1">
                <a:solidFill>
                  <a:prstClr val="black"/>
                </a:solidFill>
              </a:rPr>
              <a:t>гиперинсулинемией</a:t>
            </a:r>
            <a:r>
              <a:rPr lang="ru-RU" dirty="0">
                <a:solidFill>
                  <a:prstClr val="black"/>
                </a:solidFill>
              </a:rPr>
              <a:t>, которые вызывают развитие нарушений</a:t>
            </a:r>
          </a:p>
          <a:p>
            <a:pPr>
              <a:spcBef>
                <a:spcPct val="50000"/>
              </a:spcBef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36621" y="4004010"/>
            <a:ext cx="61722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08" tIns="45704" rIns="91408" bIns="45704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 dirty="0">
                <a:solidFill>
                  <a:prstClr val="black"/>
                </a:solidFill>
              </a:rPr>
              <a:t>Российские Рекомендации  Комитета экспертов Всероссийского научного общества кардиологов, 2007 г.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103563" y="2187377"/>
            <a:ext cx="3192462" cy="1462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79313" tIns="38960" rIns="79313" bIns="3896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 dirty="0">
                <a:solidFill>
                  <a:prstClr val="white"/>
                </a:solidFill>
                <a:latin typeface="Arial" charset="0"/>
              </a:rPr>
              <a:t> углеводного, </a:t>
            </a:r>
          </a:p>
          <a:p>
            <a:pPr eaLnBrk="0" hangingPunct="0">
              <a:buFontTx/>
              <a:buChar char="•"/>
            </a:pPr>
            <a:r>
              <a:rPr lang="ru-RU" b="1" dirty="0">
                <a:solidFill>
                  <a:prstClr val="white"/>
                </a:solidFill>
                <a:latin typeface="Arial" charset="0"/>
              </a:rPr>
              <a:t> липидного, </a:t>
            </a:r>
          </a:p>
          <a:p>
            <a:pPr eaLnBrk="0" hangingPunct="0">
              <a:buFontTx/>
              <a:buChar char="•"/>
            </a:pPr>
            <a:r>
              <a:rPr lang="ru-RU" b="1" dirty="0">
                <a:solidFill>
                  <a:prstClr val="white"/>
                </a:solidFill>
                <a:latin typeface="Arial" charset="0"/>
              </a:rPr>
              <a:t> пуринового обмена;</a:t>
            </a:r>
          </a:p>
          <a:p>
            <a:pPr eaLnBrk="0" hangingPunct="0"/>
            <a:endParaRPr lang="en-US" b="1" dirty="0">
              <a:solidFill>
                <a:prstClr val="white"/>
              </a:solidFill>
              <a:latin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b="1" dirty="0">
                <a:solidFill>
                  <a:prstClr val="white"/>
                </a:solidFill>
                <a:latin typeface="Arial" charset="0"/>
              </a:rPr>
              <a:t> артериальной гипертонии.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04801" y="5045075"/>
            <a:ext cx="10996862" cy="6942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79313" tIns="38960" rIns="79313" bIns="38960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000" b="1" dirty="0">
                <a:solidFill>
                  <a:srgbClr val="CC0000"/>
                </a:solidFill>
              </a:rPr>
              <a:t>Метаболический синдром </a:t>
            </a:r>
            <a:r>
              <a:rPr lang="ru-RU" sz="2000" b="1" dirty="0">
                <a:solidFill>
                  <a:srgbClr val="FFCC00"/>
                </a:solidFill>
              </a:rPr>
              <a:t>- </a:t>
            </a:r>
            <a:r>
              <a:rPr lang="ru-RU" sz="2000" b="1" dirty="0">
                <a:solidFill>
                  <a:srgbClr val="28035F"/>
                </a:solidFill>
              </a:rPr>
              <a:t>одна из наиболее актуальных проблем современной </a:t>
            </a:r>
            <a:r>
              <a:rPr lang="ru-RU" sz="2000" b="1" dirty="0" smtClean="0">
                <a:solidFill>
                  <a:srgbClr val="28035F"/>
                </a:solidFill>
              </a:rPr>
              <a:t>медицины (дебаты </a:t>
            </a:r>
            <a:r>
              <a:rPr lang="en-US" sz="2000" b="1" dirty="0">
                <a:solidFill>
                  <a:srgbClr val="28035F"/>
                </a:solidFill>
              </a:rPr>
              <a:t>ADA </a:t>
            </a:r>
            <a:r>
              <a:rPr lang="ru-RU" sz="2000" b="1" dirty="0">
                <a:solidFill>
                  <a:srgbClr val="28035F"/>
                </a:solidFill>
              </a:rPr>
              <a:t>и </a:t>
            </a:r>
            <a:r>
              <a:rPr lang="en-US" sz="2000" b="1" dirty="0">
                <a:solidFill>
                  <a:srgbClr val="28035F"/>
                </a:solidFill>
              </a:rPr>
              <a:t>EASD</a:t>
            </a:r>
            <a:r>
              <a:rPr lang="ru-RU" sz="2000" b="1" dirty="0">
                <a:solidFill>
                  <a:srgbClr val="28035F"/>
                </a:solidFill>
              </a:rPr>
              <a:t>, </a:t>
            </a:r>
            <a:r>
              <a:rPr lang="en-US" sz="2000" b="1" dirty="0">
                <a:solidFill>
                  <a:srgbClr val="28035F"/>
                </a:solidFill>
              </a:rPr>
              <a:t>IDF,  </a:t>
            </a:r>
            <a:r>
              <a:rPr lang="ru-RU" sz="2000" b="1" dirty="0">
                <a:solidFill>
                  <a:srgbClr val="28035F"/>
                </a:solidFill>
              </a:rPr>
              <a:t>по отношению к критериям ВОЗ и </a:t>
            </a:r>
            <a:r>
              <a:rPr lang="en-US" sz="2000" b="1" dirty="0">
                <a:solidFill>
                  <a:srgbClr val="28035F"/>
                </a:solidFill>
              </a:rPr>
              <a:t>NCEP ATP III)</a:t>
            </a:r>
            <a:endParaRPr lang="ru-RU" sz="2000" b="1" dirty="0">
              <a:solidFill>
                <a:srgbClr val="28035F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959184" y="1501065"/>
            <a:ext cx="3694797" cy="15560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79313" tIns="38960" rIns="79313" bIns="3896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sz="2400" b="1" dirty="0"/>
              <a:t> углеводного, </a:t>
            </a:r>
          </a:p>
          <a:p>
            <a:pPr eaLnBrk="0" hangingPunct="0">
              <a:buFontTx/>
              <a:buChar char="•"/>
            </a:pPr>
            <a:r>
              <a:rPr lang="ru-RU" sz="2400" b="1" dirty="0"/>
              <a:t> липидного, </a:t>
            </a:r>
          </a:p>
          <a:p>
            <a:pPr eaLnBrk="0" hangingPunct="0">
              <a:buFontTx/>
              <a:buChar char="•"/>
            </a:pPr>
            <a:r>
              <a:rPr lang="ru-RU" sz="2400" b="1" dirty="0"/>
              <a:t> пуринового обмена</a:t>
            </a:r>
            <a:r>
              <a:rPr lang="ru-RU" sz="2400" b="1" dirty="0" smtClean="0"/>
              <a:t>;</a:t>
            </a:r>
            <a:endParaRPr lang="en-US" sz="2400" b="1" dirty="0"/>
          </a:p>
          <a:p>
            <a:pPr eaLnBrk="0" hangingPunct="0">
              <a:buFontTx/>
              <a:buChar char="•"/>
            </a:pPr>
            <a:r>
              <a:rPr lang="ru-RU" sz="2400" b="1" dirty="0"/>
              <a:t> артериальной гипертонии.</a:t>
            </a:r>
          </a:p>
        </p:txBody>
      </p:sp>
    </p:spTree>
    <p:extLst>
      <p:ext uri="{BB962C8B-B14F-4D97-AF65-F5344CB8AC3E}">
        <p14:creationId xmlns:p14="http://schemas.microsoft.com/office/powerpoint/2010/main" val="2022179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Заболевания, </a:t>
            </a:r>
            <a:r>
              <a:rPr lang="ru-RU" dirty="0"/>
              <a:t>ассоциированные с ожирением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5538" y="986589"/>
            <a:ext cx="110931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Нарушение толерантности к глюкозе (НТГ) нарушенная гликемия натощак (НГН) или их </a:t>
            </a:r>
            <a:r>
              <a:rPr lang="ru-RU" dirty="0" smtClean="0"/>
              <a:t>сочетание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любая из трех позиций характеризует состояние </a:t>
            </a:r>
            <a:r>
              <a:rPr lang="ru-RU" dirty="0" err="1"/>
              <a:t>предиабета</a:t>
            </a:r>
            <a:r>
              <a:rPr lang="ru-RU" dirty="0"/>
              <a:t>) или сахарный диабет 2-го типа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Артериальная гипертензия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/>
              <a:t>Гиперурикемия</a:t>
            </a:r>
            <a:r>
              <a:rPr lang="ru-RU" dirty="0"/>
              <a:t> или подагра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/>
              <a:t>Гипертриглицеридемия</a:t>
            </a:r>
            <a:r>
              <a:rPr lang="ru-RU" dirty="0"/>
              <a:t>/</a:t>
            </a:r>
            <a:r>
              <a:rPr lang="ru-RU" dirty="0" err="1"/>
              <a:t>дислипидемия</a:t>
            </a:r>
            <a:r>
              <a:rPr lang="ru-RU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Синдром </a:t>
            </a:r>
            <a:r>
              <a:rPr lang="ru-RU" dirty="0" err="1"/>
              <a:t>обструктивного</a:t>
            </a:r>
            <a:r>
              <a:rPr lang="ru-RU" dirty="0"/>
              <a:t> апноэ сна (СОАС)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Неалкогольная жировая болезнь печени (НАЖБП), ЖКБ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/>
              <a:t>Гастроэзофагальная</a:t>
            </a:r>
            <a:r>
              <a:rPr lang="ru-RU" dirty="0"/>
              <a:t> </a:t>
            </a:r>
            <a:r>
              <a:rPr lang="ru-RU" dirty="0" err="1"/>
              <a:t>рефлюксная</a:t>
            </a:r>
            <a:r>
              <a:rPr lang="ru-RU" dirty="0"/>
              <a:t> болезнь (ГЭРБ)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Синдром поликистозных яичников (СПКЯ)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Остеоартрит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Стрессовое недержание мочи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Психоэмоциональные расстройства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Онкологические заболевания, особенно </a:t>
            </a:r>
            <a:r>
              <a:rPr lang="ru-RU" dirty="0" err="1"/>
              <a:t>гормональнозависимых</a:t>
            </a:r>
            <a:r>
              <a:rPr lang="ru-RU" dirty="0"/>
              <a:t> тканей (риск ↑ в 2 раза):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у Ж – рак эндометрия, шейки матки, яичников, молочных желез,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у М – рак предстательной железы,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/>
              <a:t>у М и Ж – рак прямой кишки</a:t>
            </a:r>
          </a:p>
        </p:txBody>
      </p:sp>
    </p:spTree>
    <p:extLst>
      <p:ext uri="{BB962C8B-B14F-4D97-AF65-F5344CB8AC3E}">
        <p14:creationId xmlns:p14="http://schemas.microsoft.com/office/powerpoint/2010/main" val="524194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942" y="352928"/>
            <a:ext cx="11661058" cy="798488"/>
          </a:xfrm>
        </p:spPr>
        <p:txBody>
          <a:bodyPr>
            <a:normAutofit fontScale="90000"/>
          </a:bodyPr>
          <a:lstStyle/>
          <a:p>
            <a:r>
              <a:rPr lang="ru-RU" dirty="0"/>
              <a:t>МЕТАБОЛИЧЕСКИЙ СИНДРОМ УВЕЛИЧИВАЕТ СЕРДЕЧНО - СОСУДИСТУЮ СМЕРТНОСТЬ В 3,55 РАЗА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rot="5400000">
            <a:off x="294481" y="2963069"/>
            <a:ext cx="3787775" cy="801688"/>
          </a:xfrm>
          <a:prstGeom prst="rect">
            <a:avLst/>
          </a:prstGeom>
          <a:solidFill>
            <a:srgbClr val="DD9E51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89213" y="5256213"/>
            <a:ext cx="4864100" cy="850900"/>
          </a:xfrm>
          <a:prstGeom prst="rect">
            <a:avLst/>
          </a:prstGeom>
          <a:solidFill>
            <a:srgbClr val="DD9E51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080042" y="6369050"/>
            <a:ext cx="5256212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08" tIns="45704" rIns="91408" bIns="45704">
            <a:spAutoFit/>
          </a:bodyPr>
          <a:lstStyle/>
          <a:p>
            <a:pPr algn="r" eaLnBrk="0" hangingPunct="0">
              <a:lnSpc>
                <a:spcPct val="85000"/>
              </a:lnSpc>
              <a:spcBef>
                <a:spcPct val="10000"/>
              </a:spcBef>
            </a:pPr>
            <a:r>
              <a:rPr lang="en-US" sz="1100" b="1" i="1">
                <a:solidFill>
                  <a:srgbClr val="CC0000"/>
                </a:solidFill>
                <a:latin typeface="Arial" charset="0"/>
              </a:rPr>
              <a:t>Lakka HM, et al. JAMA. 2002;288:2709-2716.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487613" y="1663700"/>
            <a:ext cx="101600" cy="0"/>
          </a:xfrm>
          <a:prstGeom prst="line">
            <a:avLst/>
          </a:prstGeom>
          <a:noFill/>
          <a:ln w="28575">
            <a:solidFill>
              <a:sysClr val="window" lastClr="FFFFFF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487613" y="2798763"/>
            <a:ext cx="101600" cy="1587"/>
          </a:xfrm>
          <a:prstGeom prst="line">
            <a:avLst/>
          </a:prstGeom>
          <a:noFill/>
          <a:ln w="28575">
            <a:solidFill>
              <a:sysClr val="window" lastClr="FFFFFF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487613" y="3930650"/>
            <a:ext cx="101600" cy="1588"/>
          </a:xfrm>
          <a:prstGeom prst="line">
            <a:avLst/>
          </a:prstGeom>
          <a:noFill/>
          <a:ln w="28575">
            <a:solidFill>
              <a:sysClr val="window" lastClr="FFFFFF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487613" y="5062538"/>
            <a:ext cx="101600" cy="3175"/>
          </a:xfrm>
          <a:prstGeom prst="line">
            <a:avLst/>
          </a:prstGeom>
          <a:noFill/>
          <a:ln w="28575">
            <a:solidFill>
              <a:sysClr val="window" lastClr="FFFFFF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2782888" y="5192713"/>
            <a:ext cx="3771900" cy="146050"/>
            <a:chOff x="2050" y="3640"/>
            <a:chExt cx="2779" cy="63"/>
          </a:xfrm>
        </p:grpSpPr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2050" y="3640"/>
              <a:ext cx="1" cy="63"/>
            </a:xfrm>
            <a:prstGeom prst="line">
              <a:avLst/>
            </a:prstGeom>
            <a:noFill/>
            <a:ln w="28575">
              <a:solidFill>
                <a:sysClr val="window" lastClr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2515" y="3640"/>
              <a:ext cx="1" cy="63"/>
            </a:xfrm>
            <a:prstGeom prst="line">
              <a:avLst/>
            </a:prstGeom>
            <a:noFill/>
            <a:ln w="28575">
              <a:solidFill>
                <a:sysClr val="window" lastClr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2981" y="3640"/>
              <a:ext cx="1" cy="63"/>
            </a:xfrm>
            <a:prstGeom prst="line">
              <a:avLst/>
            </a:prstGeom>
            <a:noFill/>
            <a:ln w="28575">
              <a:solidFill>
                <a:sysClr val="window" lastClr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3447" y="3640"/>
              <a:ext cx="1" cy="63"/>
            </a:xfrm>
            <a:prstGeom prst="line">
              <a:avLst/>
            </a:prstGeom>
            <a:noFill/>
            <a:ln w="28575">
              <a:solidFill>
                <a:sysClr val="window" lastClr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3913" y="3640"/>
              <a:ext cx="1" cy="63"/>
            </a:xfrm>
            <a:prstGeom prst="line">
              <a:avLst/>
            </a:prstGeom>
            <a:noFill/>
            <a:ln w="28575">
              <a:solidFill>
                <a:sysClr val="window" lastClr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4379" y="3640"/>
              <a:ext cx="1" cy="63"/>
            </a:xfrm>
            <a:prstGeom prst="line">
              <a:avLst/>
            </a:prstGeom>
            <a:noFill/>
            <a:ln w="28575">
              <a:solidFill>
                <a:sysClr val="window" lastClr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4828" y="3640"/>
              <a:ext cx="1" cy="63"/>
            </a:xfrm>
            <a:prstGeom prst="line">
              <a:avLst/>
            </a:prstGeom>
            <a:noFill/>
            <a:ln w="28575">
              <a:solidFill>
                <a:sysClr val="window" lastClr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19" name="Freeform 17"/>
          <p:cNvSpPr>
            <a:spLocks/>
          </p:cNvSpPr>
          <p:nvPr/>
        </p:nvSpPr>
        <p:spPr bwMode="auto">
          <a:xfrm>
            <a:off x="2790825" y="2963863"/>
            <a:ext cx="4019550" cy="2093912"/>
          </a:xfrm>
          <a:custGeom>
            <a:avLst/>
            <a:gdLst/>
            <a:ahLst/>
            <a:cxnLst>
              <a:cxn ang="0">
                <a:pos x="2532" y="0"/>
              </a:cxn>
              <a:cxn ang="0">
                <a:pos x="2131" y="0"/>
              </a:cxn>
              <a:cxn ang="0">
                <a:pos x="2114" y="164"/>
              </a:cxn>
              <a:cxn ang="0">
                <a:pos x="2021" y="164"/>
              </a:cxn>
              <a:cxn ang="0">
                <a:pos x="2007" y="314"/>
              </a:cxn>
              <a:cxn ang="0">
                <a:pos x="1926" y="314"/>
              </a:cxn>
              <a:cxn ang="0">
                <a:pos x="1920" y="372"/>
              </a:cxn>
              <a:cxn ang="0">
                <a:pos x="1863" y="372"/>
              </a:cxn>
              <a:cxn ang="0">
                <a:pos x="1865" y="493"/>
              </a:cxn>
              <a:cxn ang="0">
                <a:pos x="1744" y="493"/>
              </a:cxn>
              <a:cxn ang="0">
                <a:pos x="1736" y="563"/>
              </a:cxn>
              <a:cxn ang="0">
                <a:pos x="1669" y="563"/>
              </a:cxn>
              <a:cxn ang="0">
                <a:pos x="1666" y="664"/>
              </a:cxn>
              <a:cxn ang="0">
                <a:pos x="1600" y="664"/>
              </a:cxn>
              <a:cxn ang="0">
                <a:pos x="1562" y="779"/>
              </a:cxn>
              <a:cxn ang="0">
                <a:pos x="1447" y="779"/>
              </a:cxn>
              <a:cxn ang="0">
                <a:pos x="1438" y="814"/>
              </a:cxn>
              <a:cxn ang="0">
                <a:pos x="1207" y="814"/>
              </a:cxn>
              <a:cxn ang="0">
                <a:pos x="1167" y="984"/>
              </a:cxn>
              <a:cxn ang="0">
                <a:pos x="985" y="984"/>
              </a:cxn>
              <a:cxn ang="0">
                <a:pos x="976" y="1033"/>
              </a:cxn>
              <a:cxn ang="0">
                <a:pos x="939" y="1033"/>
              </a:cxn>
              <a:cxn ang="0">
                <a:pos x="933" y="1085"/>
              </a:cxn>
              <a:cxn ang="0">
                <a:pos x="872" y="1085"/>
              </a:cxn>
              <a:cxn ang="0">
                <a:pos x="858" y="1134"/>
              </a:cxn>
              <a:cxn ang="0">
                <a:pos x="696" y="1134"/>
              </a:cxn>
              <a:cxn ang="0">
                <a:pos x="685" y="1189"/>
              </a:cxn>
              <a:cxn ang="0">
                <a:pos x="488" y="1189"/>
              </a:cxn>
              <a:cxn ang="0">
                <a:pos x="482" y="1235"/>
              </a:cxn>
              <a:cxn ang="0">
                <a:pos x="246" y="1235"/>
              </a:cxn>
              <a:cxn ang="0">
                <a:pos x="231" y="1276"/>
              </a:cxn>
              <a:cxn ang="0">
                <a:pos x="202" y="1276"/>
              </a:cxn>
              <a:cxn ang="0">
                <a:pos x="202" y="1319"/>
              </a:cxn>
              <a:cxn ang="0">
                <a:pos x="0" y="1319"/>
              </a:cxn>
            </a:cxnLst>
            <a:rect l="0" t="0" r="r" b="b"/>
            <a:pathLst>
              <a:path w="2532" h="1319">
                <a:moveTo>
                  <a:pt x="2532" y="0"/>
                </a:moveTo>
                <a:lnTo>
                  <a:pt x="2131" y="0"/>
                </a:lnTo>
                <a:lnTo>
                  <a:pt x="2114" y="164"/>
                </a:lnTo>
                <a:lnTo>
                  <a:pt x="2021" y="164"/>
                </a:lnTo>
                <a:lnTo>
                  <a:pt x="2007" y="314"/>
                </a:lnTo>
                <a:lnTo>
                  <a:pt x="1926" y="314"/>
                </a:lnTo>
                <a:lnTo>
                  <a:pt x="1920" y="372"/>
                </a:lnTo>
                <a:lnTo>
                  <a:pt x="1863" y="372"/>
                </a:lnTo>
                <a:lnTo>
                  <a:pt x="1865" y="493"/>
                </a:lnTo>
                <a:lnTo>
                  <a:pt x="1744" y="493"/>
                </a:lnTo>
                <a:lnTo>
                  <a:pt x="1736" y="563"/>
                </a:lnTo>
                <a:lnTo>
                  <a:pt x="1669" y="563"/>
                </a:lnTo>
                <a:lnTo>
                  <a:pt x="1666" y="664"/>
                </a:lnTo>
                <a:lnTo>
                  <a:pt x="1600" y="664"/>
                </a:lnTo>
                <a:lnTo>
                  <a:pt x="1562" y="779"/>
                </a:lnTo>
                <a:lnTo>
                  <a:pt x="1447" y="779"/>
                </a:lnTo>
                <a:lnTo>
                  <a:pt x="1438" y="814"/>
                </a:lnTo>
                <a:lnTo>
                  <a:pt x="1207" y="814"/>
                </a:lnTo>
                <a:lnTo>
                  <a:pt x="1167" y="984"/>
                </a:lnTo>
                <a:lnTo>
                  <a:pt x="985" y="984"/>
                </a:lnTo>
                <a:lnTo>
                  <a:pt x="976" y="1033"/>
                </a:lnTo>
                <a:lnTo>
                  <a:pt x="939" y="1033"/>
                </a:lnTo>
                <a:lnTo>
                  <a:pt x="933" y="1085"/>
                </a:lnTo>
                <a:lnTo>
                  <a:pt x="872" y="1085"/>
                </a:lnTo>
                <a:lnTo>
                  <a:pt x="858" y="1134"/>
                </a:lnTo>
                <a:lnTo>
                  <a:pt x="696" y="1134"/>
                </a:lnTo>
                <a:lnTo>
                  <a:pt x="685" y="1189"/>
                </a:lnTo>
                <a:lnTo>
                  <a:pt x="488" y="1189"/>
                </a:lnTo>
                <a:lnTo>
                  <a:pt x="482" y="1235"/>
                </a:lnTo>
                <a:lnTo>
                  <a:pt x="246" y="1235"/>
                </a:lnTo>
                <a:lnTo>
                  <a:pt x="231" y="1276"/>
                </a:lnTo>
                <a:lnTo>
                  <a:pt x="202" y="1276"/>
                </a:lnTo>
                <a:lnTo>
                  <a:pt x="202" y="1319"/>
                </a:lnTo>
                <a:lnTo>
                  <a:pt x="0" y="1319"/>
                </a:ln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Freeform 18"/>
          <p:cNvSpPr>
            <a:spLocks/>
          </p:cNvSpPr>
          <p:nvPr/>
        </p:nvSpPr>
        <p:spPr bwMode="auto">
          <a:xfrm>
            <a:off x="2790825" y="4283075"/>
            <a:ext cx="4179888" cy="779463"/>
          </a:xfrm>
          <a:custGeom>
            <a:avLst/>
            <a:gdLst/>
            <a:ahLst/>
            <a:cxnLst>
              <a:cxn ang="0">
                <a:pos x="578" y="488"/>
              </a:cxn>
              <a:cxn ang="0">
                <a:pos x="592" y="482"/>
              </a:cxn>
              <a:cxn ang="0">
                <a:pos x="647" y="465"/>
              </a:cxn>
              <a:cxn ang="0">
                <a:pos x="725" y="456"/>
              </a:cxn>
              <a:cxn ang="0">
                <a:pos x="869" y="456"/>
              </a:cxn>
              <a:cxn ang="0">
                <a:pos x="994" y="450"/>
              </a:cxn>
              <a:cxn ang="0">
                <a:pos x="1022" y="448"/>
              </a:cxn>
              <a:cxn ang="0">
                <a:pos x="1118" y="439"/>
              </a:cxn>
              <a:cxn ang="0">
                <a:pos x="1152" y="430"/>
              </a:cxn>
              <a:cxn ang="0">
                <a:pos x="1167" y="427"/>
              </a:cxn>
              <a:cxn ang="0">
                <a:pos x="1268" y="424"/>
              </a:cxn>
              <a:cxn ang="0">
                <a:pos x="1366" y="424"/>
              </a:cxn>
              <a:cxn ang="0">
                <a:pos x="1378" y="422"/>
              </a:cxn>
              <a:cxn ang="0">
                <a:pos x="1421" y="407"/>
              </a:cxn>
              <a:cxn ang="0">
                <a:pos x="1450" y="407"/>
              </a:cxn>
              <a:cxn ang="0">
                <a:pos x="1554" y="407"/>
              </a:cxn>
              <a:cxn ang="0">
                <a:pos x="1585" y="401"/>
              </a:cxn>
              <a:cxn ang="0">
                <a:pos x="1594" y="396"/>
              </a:cxn>
              <a:cxn ang="0">
                <a:pos x="1632" y="381"/>
              </a:cxn>
              <a:cxn ang="0">
                <a:pos x="1681" y="370"/>
              </a:cxn>
              <a:cxn ang="0">
                <a:pos x="1710" y="367"/>
              </a:cxn>
              <a:cxn ang="0">
                <a:pos x="1782" y="349"/>
              </a:cxn>
              <a:cxn ang="0">
                <a:pos x="1805" y="341"/>
              </a:cxn>
              <a:cxn ang="0">
                <a:pos x="1897" y="292"/>
              </a:cxn>
              <a:cxn ang="0">
                <a:pos x="1923" y="283"/>
              </a:cxn>
              <a:cxn ang="0">
                <a:pos x="1969" y="283"/>
              </a:cxn>
              <a:cxn ang="0">
                <a:pos x="2007" y="283"/>
              </a:cxn>
              <a:cxn ang="0">
                <a:pos x="2013" y="280"/>
              </a:cxn>
              <a:cxn ang="0">
                <a:pos x="2065" y="231"/>
              </a:cxn>
              <a:cxn ang="0">
                <a:pos x="2088" y="222"/>
              </a:cxn>
              <a:cxn ang="0">
                <a:pos x="2099" y="219"/>
              </a:cxn>
              <a:cxn ang="0">
                <a:pos x="2143" y="202"/>
              </a:cxn>
              <a:cxn ang="0">
                <a:pos x="2180" y="173"/>
              </a:cxn>
              <a:cxn ang="0">
                <a:pos x="2189" y="165"/>
              </a:cxn>
              <a:cxn ang="0">
                <a:pos x="2221" y="130"/>
              </a:cxn>
              <a:cxn ang="0">
                <a:pos x="2255" y="113"/>
              </a:cxn>
              <a:cxn ang="0">
                <a:pos x="2267" y="113"/>
              </a:cxn>
              <a:cxn ang="0">
                <a:pos x="2365" y="113"/>
              </a:cxn>
              <a:cxn ang="0">
                <a:pos x="2376" y="107"/>
              </a:cxn>
              <a:cxn ang="0">
                <a:pos x="2400" y="84"/>
              </a:cxn>
              <a:cxn ang="0">
                <a:pos x="2411" y="75"/>
              </a:cxn>
              <a:cxn ang="0">
                <a:pos x="2452" y="66"/>
              </a:cxn>
              <a:cxn ang="0">
                <a:pos x="2460" y="64"/>
              </a:cxn>
              <a:cxn ang="0">
                <a:pos x="2475" y="35"/>
              </a:cxn>
              <a:cxn ang="0">
                <a:pos x="2492" y="3"/>
              </a:cxn>
              <a:cxn ang="0">
                <a:pos x="2501" y="3"/>
              </a:cxn>
              <a:cxn ang="0">
                <a:pos x="2564" y="0"/>
              </a:cxn>
            </a:cxnLst>
            <a:rect l="0" t="0" r="r" b="b"/>
            <a:pathLst>
              <a:path w="2633" h="491">
                <a:moveTo>
                  <a:pt x="0" y="491"/>
                </a:moveTo>
                <a:lnTo>
                  <a:pt x="578" y="488"/>
                </a:lnTo>
                <a:lnTo>
                  <a:pt x="578" y="488"/>
                </a:lnTo>
                <a:lnTo>
                  <a:pt x="592" y="482"/>
                </a:lnTo>
                <a:lnTo>
                  <a:pt x="610" y="476"/>
                </a:lnTo>
                <a:lnTo>
                  <a:pt x="647" y="465"/>
                </a:lnTo>
                <a:lnTo>
                  <a:pt x="690" y="459"/>
                </a:lnTo>
                <a:lnTo>
                  <a:pt x="725" y="456"/>
                </a:lnTo>
                <a:lnTo>
                  <a:pt x="725" y="456"/>
                </a:lnTo>
                <a:lnTo>
                  <a:pt x="869" y="456"/>
                </a:lnTo>
                <a:lnTo>
                  <a:pt x="953" y="453"/>
                </a:lnTo>
                <a:lnTo>
                  <a:pt x="994" y="450"/>
                </a:lnTo>
                <a:lnTo>
                  <a:pt x="994" y="450"/>
                </a:lnTo>
                <a:lnTo>
                  <a:pt x="1022" y="448"/>
                </a:lnTo>
                <a:lnTo>
                  <a:pt x="1069" y="442"/>
                </a:lnTo>
                <a:lnTo>
                  <a:pt x="1118" y="439"/>
                </a:lnTo>
                <a:lnTo>
                  <a:pt x="1138" y="433"/>
                </a:lnTo>
                <a:lnTo>
                  <a:pt x="1152" y="430"/>
                </a:lnTo>
                <a:lnTo>
                  <a:pt x="1152" y="430"/>
                </a:lnTo>
                <a:lnTo>
                  <a:pt x="1167" y="427"/>
                </a:lnTo>
                <a:lnTo>
                  <a:pt x="1196" y="427"/>
                </a:lnTo>
                <a:lnTo>
                  <a:pt x="1268" y="424"/>
                </a:lnTo>
                <a:lnTo>
                  <a:pt x="1340" y="424"/>
                </a:lnTo>
                <a:lnTo>
                  <a:pt x="1366" y="424"/>
                </a:lnTo>
                <a:lnTo>
                  <a:pt x="1378" y="422"/>
                </a:lnTo>
                <a:lnTo>
                  <a:pt x="1378" y="422"/>
                </a:lnTo>
                <a:lnTo>
                  <a:pt x="1404" y="410"/>
                </a:lnTo>
                <a:lnTo>
                  <a:pt x="1421" y="407"/>
                </a:lnTo>
                <a:lnTo>
                  <a:pt x="1421" y="407"/>
                </a:lnTo>
                <a:lnTo>
                  <a:pt x="1450" y="407"/>
                </a:lnTo>
                <a:lnTo>
                  <a:pt x="1502" y="407"/>
                </a:lnTo>
                <a:lnTo>
                  <a:pt x="1554" y="407"/>
                </a:lnTo>
                <a:lnTo>
                  <a:pt x="1574" y="404"/>
                </a:lnTo>
                <a:lnTo>
                  <a:pt x="1585" y="401"/>
                </a:lnTo>
                <a:lnTo>
                  <a:pt x="1585" y="401"/>
                </a:lnTo>
                <a:lnTo>
                  <a:pt x="1594" y="396"/>
                </a:lnTo>
                <a:lnTo>
                  <a:pt x="1606" y="390"/>
                </a:lnTo>
                <a:lnTo>
                  <a:pt x="1632" y="381"/>
                </a:lnTo>
                <a:lnTo>
                  <a:pt x="1660" y="373"/>
                </a:lnTo>
                <a:lnTo>
                  <a:pt x="1681" y="370"/>
                </a:lnTo>
                <a:lnTo>
                  <a:pt x="1681" y="370"/>
                </a:lnTo>
                <a:lnTo>
                  <a:pt x="1710" y="367"/>
                </a:lnTo>
                <a:lnTo>
                  <a:pt x="1747" y="358"/>
                </a:lnTo>
                <a:lnTo>
                  <a:pt x="1782" y="349"/>
                </a:lnTo>
                <a:lnTo>
                  <a:pt x="1805" y="341"/>
                </a:lnTo>
                <a:lnTo>
                  <a:pt x="1805" y="341"/>
                </a:lnTo>
                <a:lnTo>
                  <a:pt x="1860" y="309"/>
                </a:lnTo>
                <a:lnTo>
                  <a:pt x="1897" y="292"/>
                </a:lnTo>
                <a:lnTo>
                  <a:pt x="1923" y="283"/>
                </a:lnTo>
                <a:lnTo>
                  <a:pt x="1923" y="283"/>
                </a:lnTo>
                <a:lnTo>
                  <a:pt x="1943" y="283"/>
                </a:lnTo>
                <a:lnTo>
                  <a:pt x="1969" y="283"/>
                </a:lnTo>
                <a:lnTo>
                  <a:pt x="1998" y="283"/>
                </a:lnTo>
                <a:lnTo>
                  <a:pt x="2007" y="283"/>
                </a:lnTo>
                <a:lnTo>
                  <a:pt x="2013" y="280"/>
                </a:lnTo>
                <a:lnTo>
                  <a:pt x="2013" y="280"/>
                </a:lnTo>
                <a:lnTo>
                  <a:pt x="2042" y="248"/>
                </a:lnTo>
                <a:lnTo>
                  <a:pt x="2065" y="231"/>
                </a:lnTo>
                <a:lnTo>
                  <a:pt x="2076" y="225"/>
                </a:lnTo>
                <a:lnTo>
                  <a:pt x="2088" y="222"/>
                </a:lnTo>
                <a:lnTo>
                  <a:pt x="2088" y="222"/>
                </a:lnTo>
                <a:lnTo>
                  <a:pt x="2099" y="219"/>
                </a:lnTo>
                <a:lnTo>
                  <a:pt x="2114" y="214"/>
                </a:lnTo>
                <a:lnTo>
                  <a:pt x="2143" y="202"/>
                </a:lnTo>
                <a:lnTo>
                  <a:pt x="2172" y="185"/>
                </a:lnTo>
                <a:lnTo>
                  <a:pt x="2180" y="173"/>
                </a:lnTo>
                <a:lnTo>
                  <a:pt x="2189" y="165"/>
                </a:lnTo>
                <a:lnTo>
                  <a:pt x="2189" y="165"/>
                </a:lnTo>
                <a:lnTo>
                  <a:pt x="2200" y="147"/>
                </a:lnTo>
                <a:lnTo>
                  <a:pt x="2221" y="130"/>
                </a:lnTo>
                <a:lnTo>
                  <a:pt x="2244" y="118"/>
                </a:lnTo>
                <a:lnTo>
                  <a:pt x="2255" y="113"/>
                </a:lnTo>
                <a:lnTo>
                  <a:pt x="2267" y="113"/>
                </a:lnTo>
                <a:lnTo>
                  <a:pt x="2267" y="113"/>
                </a:lnTo>
                <a:lnTo>
                  <a:pt x="2365" y="113"/>
                </a:lnTo>
                <a:lnTo>
                  <a:pt x="2365" y="113"/>
                </a:lnTo>
                <a:lnTo>
                  <a:pt x="2371" y="110"/>
                </a:lnTo>
                <a:lnTo>
                  <a:pt x="2376" y="107"/>
                </a:lnTo>
                <a:lnTo>
                  <a:pt x="2388" y="95"/>
                </a:lnTo>
                <a:lnTo>
                  <a:pt x="2400" y="84"/>
                </a:lnTo>
                <a:lnTo>
                  <a:pt x="2411" y="75"/>
                </a:lnTo>
                <a:lnTo>
                  <a:pt x="2411" y="75"/>
                </a:lnTo>
                <a:lnTo>
                  <a:pt x="2440" y="69"/>
                </a:lnTo>
                <a:lnTo>
                  <a:pt x="2452" y="66"/>
                </a:lnTo>
                <a:lnTo>
                  <a:pt x="2460" y="64"/>
                </a:lnTo>
                <a:lnTo>
                  <a:pt x="2460" y="64"/>
                </a:lnTo>
                <a:lnTo>
                  <a:pt x="2466" y="55"/>
                </a:lnTo>
                <a:lnTo>
                  <a:pt x="2475" y="35"/>
                </a:lnTo>
                <a:lnTo>
                  <a:pt x="2483" y="15"/>
                </a:lnTo>
                <a:lnTo>
                  <a:pt x="2492" y="3"/>
                </a:lnTo>
                <a:lnTo>
                  <a:pt x="2492" y="3"/>
                </a:lnTo>
                <a:lnTo>
                  <a:pt x="2501" y="3"/>
                </a:lnTo>
                <a:lnTo>
                  <a:pt x="2518" y="0"/>
                </a:lnTo>
                <a:lnTo>
                  <a:pt x="2564" y="0"/>
                </a:lnTo>
                <a:lnTo>
                  <a:pt x="2633" y="3"/>
                </a:lnTo>
              </a:path>
            </a:pathLst>
          </a:custGeom>
          <a:noFill/>
          <a:ln w="38100" cap="flat" cmpd="sng">
            <a:solidFill>
              <a:srgbClr val="0066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2081213" y="1470025"/>
            <a:ext cx="4318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r" eaLnBrk="0" hangingPunct="0"/>
            <a:r>
              <a:rPr lang="en-US" b="1">
                <a:solidFill>
                  <a:srgbClr val="CC0000"/>
                </a:solidFill>
                <a:latin typeface="Arial" charset="0"/>
              </a:rPr>
              <a:t>15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2081213" y="2605088"/>
            <a:ext cx="4318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r" eaLnBrk="0" hangingPunct="0"/>
            <a:r>
              <a:rPr lang="en-US" b="1">
                <a:solidFill>
                  <a:srgbClr val="CC0000"/>
                </a:solidFill>
                <a:latin typeface="Arial" charset="0"/>
              </a:rPr>
              <a:t>10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2206625" y="3756025"/>
            <a:ext cx="306388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r" eaLnBrk="0" hangingPunct="0"/>
            <a:r>
              <a:rPr lang="en-US" b="1">
                <a:solidFill>
                  <a:srgbClr val="CC0000"/>
                </a:solidFill>
                <a:latin typeface="Arial" charset="0"/>
              </a:rPr>
              <a:t>5</a:t>
            </a: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2206625" y="4870450"/>
            <a:ext cx="306388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r" eaLnBrk="0" hangingPunct="0"/>
            <a:r>
              <a:rPr lang="en-US" b="1">
                <a:solidFill>
                  <a:srgbClr val="CC0000"/>
                </a:solidFill>
                <a:latin typeface="Arial" charset="0"/>
              </a:rPr>
              <a:t>0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2628900" y="5318125"/>
            <a:ext cx="306388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ctr" eaLnBrk="0" hangingPunct="0"/>
            <a:r>
              <a:rPr lang="en-US" b="1">
                <a:solidFill>
                  <a:srgbClr val="CC0000"/>
                </a:solidFill>
                <a:latin typeface="Arial" charset="0"/>
              </a:rPr>
              <a:t>0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3268663" y="5318125"/>
            <a:ext cx="3048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ctr" eaLnBrk="0" hangingPunct="0"/>
            <a:r>
              <a:rPr lang="en-US" b="1">
                <a:solidFill>
                  <a:srgbClr val="CC0000"/>
                </a:solidFill>
                <a:latin typeface="Arial" charset="0"/>
              </a:rPr>
              <a:t>2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3894138" y="5318125"/>
            <a:ext cx="307975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ctr" eaLnBrk="0" hangingPunct="0"/>
            <a:r>
              <a:rPr lang="en-US" b="1">
                <a:solidFill>
                  <a:srgbClr val="CC0000"/>
                </a:solidFill>
                <a:latin typeface="Arial" charset="0"/>
              </a:rPr>
              <a:t>4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4524375" y="5318125"/>
            <a:ext cx="3048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ctr" eaLnBrk="0" hangingPunct="0"/>
            <a:r>
              <a:rPr lang="en-US" b="1">
                <a:solidFill>
                  <a:srgbClr val="CC0000"/>
                </a:solidFill>
                <a:latin typeface="Arial" charset="0"/>
              </a:rPr>
              <a:t>6</a:t>
            </a: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5167313" y="5318125"/>
            <a:ext cx="306387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ctr" eaLnBrk="0" hangingPunct="0"/>
            <a:r>
              <a:rPr lang="en-US" b="1">
                <a:solidFill>
                  <a:srgbClr val="CC0000"/>
                </a:solidFill>
                <a:latin typeface="Arial" charset="0"/>
              </a:rPr>
              <a:t>8</a:t>
            </a: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5727700" y="5318125"/>
            <a:ext cx="4318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ctr" eaLnBrk="0" hangingPunct="0"/>
            <a:r>
              <a:rPr lang="en-US" b="1">
                <a:solidFill>
                  <a:srgbClr val="CC0000"/>
                </a:solidFill>
                <a:latin typeface="Arial" charset="0"/>
              </a:rPr>
              <a:t>10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342063" y="5318125"/>
            <a:ext cx="4318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ctr" eaLnBrk="0" hangingPunct="0"/>
            <a:r>
              <a:rPr lang="en-US" b="1">
                <a:solidFill>
                  <a:srgbClr val="CC0000"/>
                </a:solidFill>
                <a:latin typeface="Arial" charset="0"/>
              </a:rPr>
              <a:t>12</a:t>
            </a: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3756025" y="1712913"/>
            <a:ext cx="1960563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ctr" eaLnBrk="0" hangingPunct="0"/>
            <a:r>
              <a:rPr lang="ru-RU" dirty="0">
                <a:solidFill>
                  <a:srgbClr val="CC0000"/>
                </a:solidFill>
                <a:latin typeface="Arial" charset="0"/>
              </a:rPr>
              <a:t> </a:t>
            </a:r>
            <a:r>
              <a:rPr lang="ru-RU" b="1" dirty="0">
                <a:solidFill>
                  <a:srgbClr val="CC0000"/>
                </a:solidFill>
                <a:latin typeface="Arial" charset="0"/>
              </a:rPr>
              <a:t>СС смертность</a:t>
            </a:r>
            <a:endParaRPr lang="en-US" b="1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3162300" y="2322513"/>
            <a:ext cx="263683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ctr" eaLnBrk="0" hangingPunct="0"/>
            <a:r>
              <a:rPr lang="en-US" sz="1500" dirty="0">
                <a:solidFill>
                  <a:prstClr val="black"/>
                </a:solidFill>
                <a:latin typeface="Arial" charset="0"/>
              </a:rPr>
              <a:t>RR (95% Cl), 3.55 (1.98-6.43)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6172200" y="1274763"/>
            <a:ext cx="2638425" cy="790575"/>
          </a:xfrm>
          <a:prstGeom prst="rect">
            <a:avLst/>
          </a:prstGeom>
          <a:solidFill>
            <a:srgbClr val="DD9E51"/>
          </a:solidFill>
          <a:ln w="1905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lIns="91408" tIns="45704" rIns="91408" bIns="45704">
            <a:spAutoFit/>
          </a:bodyPr>
          <a:lstStyle/>
          <a:p>
            <a:pPr eaLnBrk="0" hangingPunct="0">
              <a:tabLst>
                <a:tab pos="796925" algn="l"/>
              </a:tabLst>
            </a:pPr>
            <a:r>
              <a:rPr lang="ru-RU" sz="15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1400" b="1" dirty="0">
                <a:solidFill>
                  <a:prstClr val="black"/>
                </a:solidFill>
                <a:latin typeface="Arial" charset="0"/>
              </a:rPr>
              <a:t>метаболический синдром</a:t>
            </a:r>
            <a:endParaRPr lang="en-US" sz="1400" b="1" dirty="0">
              <a:solidFill>
                <a:prstClr val="black"/>
              </a:solidFill>
              <a:latin typeface="Arial" charset="0"/>
            </a:endParaRPr>
          </a:p>
          <a:p>
            <a:pPr eaLnBrk="0" hangingPunct="0">
              <a:tabLst>
                <a:tab pos="796925" algn="l"/>
              </a:tabLst>
            </a:pPr>
            <a:r>
              <a:rPr lang="en-US" sz="1400" dirty="0">
                <a:solidFill>
                  <a:srgbClr val="FF0000"/>
                </a:solidFill>
                <a:latin typeface="Arial" charset="0"/>
              </a:rPr>
              <a:t>	</a:t>
            </a:r>
            <a:r>
              <a:rPr lang="ru-RU" sz="14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Arial" charset="0"/>
              </a:rPr>
              <a:t>    Да</a:t>
            </a:r>
            <a:endParaRPr lang="en-US" sz="1400" dirty="0">
              <a:solidFill>
                <a:prstClr val="black"/>
              </a:solidFill>
              <a:latin typeface="Arial" charset="0"/>
            </a:endParaRPr>
          </a:p>
          <a:p>
            <a:pPr eaLnBrk="0" hangingPunct="0">
              <a:tabLst>
                <a:tab pos="796925" algn="l"/>
              </a:tabLst>
            </a:pPr>
            <a:r>
              <a:rPr lang="en-US" sz="14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ru-RU" sz="1400" dirty="0">
                <a:solidFill>
                  <a:prstClr val="black"/>
                </a:solidFill>
                <a:latin typeface="Arial" charset="0"/>
              </a:rPr>
              <a:t>     Нет</a:t>
            </a:r>
            <a:endParaRPr lang="en-US" sz="14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6418263" y="170815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6418263" y="1927225"/>
            <a:ext cx="609600" cy="0"/>
          </a:xfrm>
          <a:prstGeom prst="line">
            <a:avLst/>
          </a:prstGeom>
          <a:noFill/>
          <a:ln w="38100">
            <a:solidFill>
              <a:srgbClr val="0066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Text Box 35"/>
          <p:cNvSpPr txBox="1">
            <a:spLocks noChangeArrowheads="1"/>
          </p:cNvSpPr>
          <p:nvPr/>
        </p:nvSpPr>
        <p:spPr bwMode="auto">
          <a:xfrm rot="-5400000">
            <a:off x="523875" y="3319463"/>
            <a:ext cx="29527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ctr" eaLnBrk="0" hangingPunct="0"/>
            <a:r>
              <a:rPr lang="ru-RU" sz="1600" b="1" dirty="0">
                <a:solidFill>
                  <a:prstClr val="white"/>
                </a:solidFill>
                <a:latin typeface="Arial" charset="0"/>
              </a:rPr>
              <a:t> КУМУЛЯТИВНЫЙ РИСК</a:t>
            </a:r>
            <a:r>
              <a:rPr lang="en-US" sz="1600" b="1" dirty="0">
                <a:solidFill>
                  <a:prstClr val="white"/>
                </a:solidFill>
                <a:latin typeface="Arial" charset="0"/>
              </a:rPr>
              <a:t>, %</a:t>
            </a:r>
          </a:p>
        </p:txBody>
      </p: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3810000" y="5748338"/>
            <a:ext cx="20669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08" tIns="45704" rIns="91408" bIns="45704">
            <a:spAutoFit/>
          </a:bodyPr>
          <a:lstStyle/>
          <a:p>
            <a:pPr algn="ctr" eaLnBrk="0" hangingPunct="0"/>
            <a:r>
              <a:rPr lang="ru-RU" sz="1600" b="1">
                <a:solidFill>
                  <a:prstClr val="white"/>
                </a:solidFill>
                <a:latin typeface="Arial" charset="0"/>
              </a:rPr>
              <a:t>НАБЛЮДЕНИЕ ЛЕТ</a:t>
            </a:r>
            <a:endParaRPr lang="en-US" sz="1600" b="1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 flipH="1" flipV="1">
            <a:off x="2574925" y="1436688"/>
            <a:ext cx="14288" cy="4670425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 flipV="1">
            <a:off x="1801813" y="5257800"/>
            <a:ext cx="5664200" cy="0"/>
          </a:xfrm>
          <a:prstGeom prst="line">
            <a:avLst/>
          </a:prstGeom>
          <a:noFill/>
          <a:ln w="1905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0382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Стандарт минимального обследования больного с ожирением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CECFB-E56F-4D31-A279-8EF7A0E61283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4A91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4A91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9704" y="1010654"/>
            <a:ext cx="10676321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/>
              <a:t>исследование липидного спектра крови (ОХС, ЛПВП, ЛПНП, ТГ)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/>
              <a:t>исследование глюкозы крови натощак, ПГТТ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/>
              <a:t>исследование HbA1c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/>
              <a:t>исследование АЛТ, АСТ, ГГТ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/>
              <a:t>исследование мочевой кислоты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/>
              <a:t>исследование </a:t>
            </a:r>
            <a:r>
              <a:rPr lang="ru-RU" sz="3200" dirty="0" err="1"/>
              <a:t>креатинина</a:t>
            </a:r>
            <a:r>
              <a:rPr lang="ru-RU" sz="3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/>
              <a:t>регистрация </a:t>
            </a:r>
            <a:r>
              <a:rPr lang="ru-RU" sz="3200" dirty="0" smtClean="0"/>
              <a:t>ЭКГ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2459988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НАЦПРОЕКТ">
      <a:dk1>
        <a:srgbClr val="222A35"/>
      </a:dk1>
      <a:lt1>
        <a:srgbClr val="FFFFFF"/>
      </a:lt1>
      <a:dk2>
        <a:srgbClr val="44546A"/>
      </a:dk2>
      <a:lt2>
        <a:srgbClr val="FFFFFF"/>
      </a:lt2>
      <a:accent1>
        <a:srgbClr val="D73232"/>
      </a:accent1>
      <a:accent2>
        <a:srgbClr val="4FA2F0"/>
      </a:accent2>
      <a:accent3>
        <a:srgbClr val="004A91"/>
      </a:accent3>
      <a:accent4>
        <a:srgbClr val="7F7F7F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узбасс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29438</TotalTime>
  <Words>319</Words>
  <Application>Microsoft Office PowerPoint</Application>
  <PresentationFormat>Произвольный</PresentationFormat>
  <Paragraphs>92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1_Тема Office</vt:lpstr>
      <vt:lpstr>О тактике врача-терапевта при выявлении ожирения в рамках диспансеризации взрослого населения.   Докладчик:  Медина Татьяна Геннадьевна, главный внештатный специалист по эндокринологии министерства здравоохранения Пермского края</vt:lpstr>
      <vt:lpstr>Типы ожирения</vt:lpstr>
      <vt:lpstr>КРИТЕРИИ ВИСЦЕРАЛЬНОГО (АБДОМИНАЛЬНОГО) ОЖИРЕНИЯ </vt:lpstr>
      <vt:lpstr>Презентация PowerPoint</vt:lpstr>
      <vt:lpstr>Презентация PowerPoint</vt:lpstr>
      <vt:lpstr>ОПРЕДЕЛЕНИЕ </vt:lpstr>
      <vt:lpstr>Заболевания, ассоциированные с ожирением</vt:lpstr>
      <vt:lpstr>МЕТАБОЛИЧЕСКИЙ СИНДРОМ УВЕЛИЧИВАЕТ СЕРДЕЧНО - СОСУДИСТУЮ СМЕРТНОСТЬ В 3,55 РАЗА </vt:lpstr>
      <vt:lpstr>Стандарт минимального обследования больного с ожирением</vt:lpstr>
      <vt:lpstr>Как правильно измерить окружность талии? </vt:lpstr>
      <vt:lpstr>Презентация PowerPoint</vt:lpstr>
      <vt:lpstr>Благодарю за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Пермский край 6 неделя 09.02.2023</dc:title>
  <dc:creator>Лариса Ерогова</dc:creator>
  <cp:lastModifiedBy>Андрова Юлия Игоревна</cp:lastModifiedBy>
  <cp:revision>4457</cp:revision>
  <cp:lastPrinted>2023-06-29T10:29:32Z</cp:lastPrinted>
  <dcterms:created xsi:type="dcterms:W3CDTF">2021-09-17T06:37:30Z</dcterms:created>
  <dcterms:modified xsi:type="dcterms:W3CDTF">2024-02-28T09:40:05Z</dcterms:modified>
</cp:coreProperties>
</file>